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69" r:id="rId2"/>
    <p:sldId id="478" r:id="rId3"/>
    <p:sldId id="453" r:id="rId4"/>
    <p:sldId id="493" r:id="rId5"/>
    <p:sldId id="494" r:id="rId6"/>
    <p:sldId id="495" r:id="rId7"/>
    <p:sldId id="457" r:id="rId8"/>
    <p:sldId id="474" r:id="rId9"/>
    <p:sldId id="501" r:id="rId10"/>
    <p:sldId id="462" r:id="rId11"/>
    <p:sldId id="500" r:id="rId12"/>
    <p:sldId id="499" r:id="rId13"/>
    <p:sldId id="492" r:id="rId14"/>
    <p:sldId id="503" r:id="rId15"/>
    <p:sldId id="504" r:id="rId16"/>
    <p:sldId id="444" r:id="rId17"/>
    <p:sldId id="472" r:id="rId18"/>
    <p:sldId id="468" r:id="rId19"/>
    <p:sldId id="502" r:id="rId20"/>
    <p:sldId id="479" r:id="rId21"/>
  </p:sldIdLst>
  <p:sldSz cx="9144000" cy="6858000" type="screen4x3"/>
  <p:notesSz cx="7086600" cy="9372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53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F8927"/>
    <a:srgbClr val="1A8A25"/>
    <a:srgbClr val="663300"/>
    <a:srgbClr val="3F5B19"/>
    <a:srgbClr val="4F7220"/>
    <a:srgbClr val="408A26"/>
    <a:srgbClr val="333399"/>
    <a:srgbClr val="488828"/>
    <a:srgbClr val="4CA32D"/>
    <a:srgbClr val="6BA4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63" autoAdjust="0"/>
    <p:restoredTop sz="90167" autoAdjust="0"/>
  </p:normalViewPr>
  <p:slideViewPr>
    <p:cSldViewPr>
      <p:cViewPr varScale="1">
        <p:scale>
          <a:sx n="62" d="100"/>
          <a:sy n="62" d="100"/>
        </p:scale>
        <p:origin x="-127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2"/>
    </p:cViewPr>
  </p:sorterViewPr>
  <p:notesViewPr>
    <p:cSldViewPr>
      <p:cViewPr varScale="1">
        <p:scale>
          <a:sx n="66" d="100"/>
          <a:sy n="66" d="100"/>
        </p:scale>
        <p:origin x="-2736" y="-114"/>
      </p:cViewPr>
      <p:guideLst>
        <p:guide orient="horz" pos="2953"/>
        <p:guide pos="223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ACBB5C2-1424-470A-A325-40B972F73882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361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902361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AAC12C4-70CA-46DC-9E8C-3411A177F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1279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151EB1E-4712-4A35-9685-5D890D8A86A2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704850"/>
            <a:ext cx="4683125" cy="3513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7" tIns="45873" rIns="91747" bIns="4587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451181"/>
            <a:ext cx="5669280" cy="4217671"/>
          </a:xfrm>
          <a:prstGeom prst="rect">
            <a:avLst/>
          </a:prstGeom>
        </p:spPr>
        <p:txBody>
          <a:bodyPr vert="horz" lIns="91747" tIns="45873" rIns="91747" bIns="4587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61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61"/>
            <a:ext cx="3070860" cy="468631"/>
          </a:xfrm>
          <a:prstGeom prst="rect">
            <a:avLst/>
          </a:prstGeom>
        </p:spPr>
        <p:txBody>
          <a:bodyPr vert="horz" lIns="91747" tIns="45873" rIns="91747" bIns="45873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0516D51-8826-45B5-A242-C73C0734B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4089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E10054-C8D0-4437-A8A6-499F5DEC8025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297667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E10054-C8D0-4437-A8A6-499F5DEC8025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2845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0870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9933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9933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433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9933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8278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2536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2536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2536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16D51-8826-45B5-A242-C73C0734B40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2536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355488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355488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355488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9352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17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9219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18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335295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335295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Turn on lights. Use white board. Take notes (2 people).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6E56E1-D45E-406D-A601-7B21B98FCFDD}" type="slidenum">
              <a:rPr lang="en-US" smtClean="0"/>
              <a:pPr/>
              <a:t>20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15831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C1823-8035-4751-BAAA-A875EDEFA0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AEC46-4E80-4723-AB05-A7600DC05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 bwMode="auto">
          <a:xfrm>
            <a:off x="6477000" y="59436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/>
            </a:lvl1pPr>
          </a:lstStyle>
          <a:p>
            <a:pPr algn="r">
              <a:defRPr/>
            </a:pPr>
            <a:fld id="{579DC0B3-560A-4801-BD82-285959506729}" type="slidenum">
              <a:rPr lang="en-US" sz="1400" smtClean="0">
                <a:cs typeface="+mn-cs"/>
              </a:rPr>
              <a:pPr algn="r">
                <a:defRPr/>
              </a:pPr>
              <a:t>‹#›</a:t>
            </a:fld>
            <a:endParaRPr lang="en-US" sz="1400" smtClean="0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4D9EC-1F70-46A1-BBDC-CDF80319D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5700" y="5773316"/>
            <a:ext cx="1181100" cy="88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C53F4-898C-4C41-B3D6-6A4CBDBD6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05BEC-12E7-4991-B670-E54549443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18E06-FBBF-4EB8-8E37-DC9C5830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AEF8C-AA99-41AA-A605-FDB369A4E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7080D-E505-4E7F-B28A-D9D609662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DBF5A-1BC0-430E-A915-A3967EDE5C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EFF2B-BC08-429C-B52C-8372EDF77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B0B4-0F42-47AB-9797-682155165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7CD96-5377-477C-AF51-E2B1A28BB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11D4346-2C1C-4032-BE0B-D2C8F0408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74" r:id="rId2"/>
    <p:sldLayoutId id="2147484297" r:id="rId3"/>
    <p:sldLayoutId id="2147484275" r:id="rId4"/>
    <p:sldLayoutId id="2147484276" r:id="rId5"/>
    <p:sldLayoutId id="2147484277" r:id="rId6"/>
    <p:sldLayoutId id="2147484278" r:id="rId7"/>
    <p:sldLayoutId id="2147484279" r:id="rId8"/>
    <p:sldLayoutId id="2147484280" r:id="rId9"/>
    <p:sldLayoutId id="2147484281" r:id="rId10"/>
    <p:sldLayoutId id="2147484282" r:id="rId11"/>
    <p:sldLayoutId id="21474842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4267200"/>
            <a:ext cx="7772400" cy="16002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ts val="1100"/>
              </a:spcAft>
              <a:buNone/>
            </a:pPr>
            <a:r>
              <a:rPr lang="en-US" sz="4800" dirty="0" smtClean="0">
                <a:latin typeface="Calibri" pitchFamily="34" charset="0"/>
                <a:sym typeface="Wingdings" pitchFamily="2" charset="2"/>
              </a:rPr>
              <a:t>Annual Meeting</a:t>
            </a:r>
          </a:p>
          <a:p>
            <a:pPr algn="ctr" eaLnBrk="1" hangingPunct="1">
              <a:spcBef>
                <a:spcPct val="0"/>
              </a:spcBef>
              <a:spcAft>
                <a:spcPts val="1100"/>
              </a:spcAft>
              <a:buNone/>
            </a:pPr>
            <a:r>
              <a:rPr lang="en-US" dirty="0" smtClean="0">
                <a:latin typeface="Calibri" pitchFamily="34" charset="0"/>
                <a:sym typeface="Wingdings" pitchFamily="2" charset="2"/>
              </a:rPr>
              <a:t>January 16, 2016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endParaRPr lang="en-US" sz="2300" dirty="0" smtClean="0"/>
          </a:p>
          <a:p>
            <a:pPr eaLnBrk="1" hangingPunct="1">
              <a:spcBef>
                <a:spcPct val="0"/>
              </a:spcBef>
              <a:spcAft>
                <a:spcPts val="1100"/>
              </a:spcAft>
              <a:buNone/>
            </a:pPr>
            <a:r>
              <a:rPr lang="en-US" sz="2400" dirty="0" smtClean="0"/>
              <a:t> </a:t>
            </a:r>
            <a:endParaRPr lang="en-US" sz="23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685800"/>
            <a:ext cx="375069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5400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Agenda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7772400" cy="2362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r>
              <a:rPr lang="en-US" sz="2400" dirty="0" smtClean="0">
                <a:sym typeface="Wingdings" pitchFamily="2" charset="2"/>
              </a:rPr>
              <a:t>Highlights of the Season -- </a:t>
            </a:r>
            <a:r>
              <a:rPr lang="en-US" sz="2400" dirty="0" smtClean="0"/>
              <a:t>Julia Chase </a:t>
            </a:r>
            <a:endParaRPr lang="en-US" sz="2400" dirty="0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r>
              <a:rPr lang="en-US" sz="2400" dirty="0" smtClean="0">
                <a:sym typeface="Wingdings" pitchFamily="2" charset="2"/>
              </a:rPr>
              <a:t>Annual Report Song &amp; Statistics – Kate Hanson</a:t>
            </a:r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r>
              <a:rPr lang="en-US" sz="2400" dirty="0" smtClean="0"/>
              <a:t>Election </a:t>
            </a:r>
            <a:r>
              <a:rPr lang="en-US" sz="2400" dirty="0"/>
              <a:t>of Board </a:t>
            </a:r>
            <a:r>
              <a:rPr lang="en-US" sz="2400" dirty="0" smtClean="0"/>
              <a:t>of Directors &amp; </a:t>
            </a:r>
            <a:r>
              <a:rPr lang="en-US" sz="2400" dirty="0"/>
              <a:t>Officers</a:t>
            </a:r>
            <a:r>
              <a:rPr lang="en-US" sz="2400" dirty="0" smtClean="0"/>
              <a:t>                                             </a:t>
            </a:r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r>
              <a:rPr lang="en-US" sz="2400" dirty="0" smtClean="0"/>
              <a:t>Ideas for 2016</a:t>
            </a:r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r>
              <a:rPr lang="en-US" sz="2400" dirty="0" smtClean="0"/>
              <a:t>Brainstorming </a:t>
            </a:r>
            <a:endParaRPr lang="en-US" sz="2400" dirty="0" smtClean="0">
              <a:solidFill>
                <a:srgbClr val="FFFFFF"/>
              </a:solidFill>
              <a:latin typeface="arial"/>
            </a:endParaRPr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endParaRPr lang="en-US" sz="2400" dirty="0" smtClean="0"/>
          </a:p>
          <a:p>
            <a:pPr eaLnBrk="1" hangingPunct="1">
              <a:spcBef>
                <a:spcPct val="0"/>
              </a:spcBef>
              <a:spcAft>
                <a:spcPts val="1100"/>
              </a:spcAft>
            </a:pPr>
            <a:endParaRPr lang="en-US" sz="2400" dirty="0" smtClean="0"/>
          </a:p>
          <a:p>
            <a:pPr eaLnBrk="1" hangingPunct="1">
              <a:spcBef>
                <a:spcPct val="0"/>
              </a:spcBef>
              <a:spcAft>
                <a:spcPts val="1100"/>
              </a:spcAft>
              <a:buNone/>
            </a:pPr>
            <a:r>
              <a:rPr lang="en-US" sz="2400" dirty="0" smtClean="0"/>
              <a:t> </a:t>
            </a:r>
            <a:endParaRPr lang="en-US" sz="2400" dirty="0" smtClean="0">
              <a:solidFill>
                <a:srgbClr val="FFFFFF"/>
              </a:solidFill>
              <a:latin typeface="arial"/>
            </a:endParaRPr>
          </a:p>
          <a:p>
            <a:pPr eaLnBrk="1" hangingPunct="1">
              <a:spcBef>
                <a:spcPct val="0"/>
              </a:spcBef>
              <a:spcAft>
                <a:spcPts val="1100"/>
              </a:spcAft>
              <a:buNone/>
            </a:pPr>
            <a:endParaRPr lang="en-US" sz="2300" dirty="0" smtClean="0"/>
          </a:p>
        </p:txBody>
      </p:sp>
      <p:sp>
        <p:nvSpPr>
          <p:cNvPr id="31746" name="AutoShape 2" descr="Displaying IMG_09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8" name="AutoShape 4" descr="Displaying IMG_09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0" name="AutoShape 6" descr="Displaying IMG_09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751" name="Picture 7" descr="C:\Users\Owner\Desktop\Brita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4382" y="3810000"/>
            <a:ext cx="3249899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924800" cy="3200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Attendance grew by almost 35%.</a:t>
            </a:r>
          </a:p>
          <a:p>
            <a:pPr>
              <a:spcBef>
                <a:spcPts val="1800"/>
              </a:spcBef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dirty="0" smtClean="0">
              <a:ln w="19050">
                <a:solidFill>
                  <a:schemeClr val="tx2"/>
                </a:solidFill>
                <a:prstDash val="solid"/>
              </a:ln>
              <a:solidFill>
                <a:srgbClr val="5F8927"/>
              </a:solidFill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Strong Growth</a:t>
            </a:r>
            <a:endParaRPr kumimoji="0" lang="en-US" sz="4400" b="1" i="0" u="none" strike="noStrike" kern="0" cap="none" spc="0" normalizeH="0" baseline="0" noProof="0" dirty="0" smtClean="0">
              <a:ln w="19050">
                <a:solidFill>
                  <a:schemeClr val="tx2"/>
                </a:solidFill>
                <a:prstDash val="solid"/>
              </a:ln>
              <a:solidFill>
                <a:srgbClr val="5F8927"/>
              </a:solidFill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7" name="Picture 1" descr="C:\Users\Owner\Desktop\Crowd.jpg"/>
          <p:cNvPicPr>
            <a:picLocks noChangeAspect="1" noChangeArrowheads="1"/>
          </p:cNvPicPr>
          <p:nvPr/>
        </p:nvPicPr>
        <p:blipFill>
          <a:blip r:embed="rId3" cstate="print"/>
          <a:srcRect l="9756" t="13008" b="8943"/>
          <a:stretch>
            <a:fillRect/>
          </a:stretch>
        </p:blipFill>
        <p:spPr bwMode="auto">
          <a:xfrm>
            <a:off x="2057400" y="2819400"/>
            <a:ext cx="446405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229600" cy="3200400"/>
          </a:xfrm>
        </p:spPr>
        <p:txBody>
          <a:bodyPr/>
          <a:lstStyle/>
          <a:p>
            <a:pPr lvl="0">
              <a:spcBef>
                <a:spcPts val="1800"/>
              </a:spcBef>
            </a:pPr>
            <a:r>
              <a:rPr lang="en-US" sz="2400" dirty="0" smtClean="0"/>
              <a:t>Eliminated plastic bags from the market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Provided </a:t>
            </a:r>
            <a:r>
              <a:rPr lang="en-US" sz="2400" dirty="0" err="1" smtClean="0"/>
              <a:t>BioBags</a:t>
            </a:r>
            <a:r>
              <a:rPr lang="en-US" sz="2400" dirty="0" smtClean="0"/>
              <a:t> to produce, fish and meat vendors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Reusable shopping bags were provided by some of our sponsors</a:t>
            </a:r>
          </a:p>
          <a:p>
            <a:pPr>
              <a:spcBef>
                <a:spcPts val="1800"/>
              </a:spcBef>
            </a:pPr>
            <a:endParaRPr lang="en-US" sz="2400" dirty="0"/>
          </a:p>
          <a:p>
            <a:pPr>
              <a:spcBef>
                <a:spcPts val="1800"/>
              </a:spcBef>
              <a:buNone/>
            </a:pPr>
            <a:endParaRPr lang="en-US" sz="24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Got Baggage Initiative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3" name="Picture 1" descr="C:\Users\Owner\Desktop\Bag-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886200"/>
            <a:ext cx="2990850" cy="2243138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55248" y="1447800"/>
            <a:ext cx="7924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07648" y="1600200"/>
            <a:ext cx="7924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Outlast Block Set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5" name="Picture 1" descr="C:\Users\Owner\Desktop\Block S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9536" y="3530540"/>
            <a:ext cx="2114464" cy="2820132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1905000"/>
            <a:ext cx="8229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Successfully crowd funded a wooden </a:t>
            </a:r>
            <a:r>
              <a:rPr lang="en-US" sz="2400" kern="0" dirty="0" smtClean="0">
                <a:latin typeface="+mn-lt"/>
                <a:cs typeface="+mn-cs"/>
              </a:rPr>
              <a:t>b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lock set and storage bench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kern="0" dirty="0" smtClean="0">
                <a:latin typeface="+mn-lt"/>
                <a:cs typeface="+mn-cs"/>
              </a:rPr>
              <a:t>Thanks to 40 generous contributors!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248" y="1600200"/>
            <a:ext cx="7924800" cy="3200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500" dirty="0" smtClean="0"/>
              <a:t>AHH gave </a:t>
            </a:r>
            <a:r>
              <a:rPr lang="en-US" sz="2500" dirty="0" smtClean="0"/>
              <a:t>mini-grants </a:t>
            </a:r>
            <a:r>
              <a:rPr lang="en-US" sz="2500" dirty="0" smtClean="0"/>
              <a:t>of $860 to the Ashland MS Library and $140 to the Ashland Library</a:t>
            </a:r>
          </a:p>
          <a:p>
            <a:pPr>
              <a:spcBef>
                <a:spcPts val="1800"/>
              </a:spcBef>
            </a:pPr>
            <a:r>
              <a:rPr lang="en-US" sz="2500" dirty="0" smtClean="0"/>
              <a:t>Underwrote a classroom program by the Mass Horticulture Society at the </a:t>
            </a:r>
            <a:r>
              <a:rPr lang="en-US" sz="2500" dirty="0" err="1" smtClean="0"/>
              <a:t>Mindess</a:t>
            </a:r>
            <a:r>
              <a:rPr lang="en-US" sz="2500" dirty="0" smtClean="0"/>
              <a:t> School</a:t>
            </a:r>
          </a:p>
          <a:p>
            <a:pPr>
              <a:spcBef>
                <a:spcPts val="1800"/>
              </a:spcBef>
            </a:pPr>
            <a:r>
              <a:rPr lang="en-US" sz="2500" dirty="0" smtClean="0"/>
              <a:t>Continued to sponsor the Friends of the Ashland Public Library Documentary Film and Discussions Series on Health &amp; Nutrition.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Education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559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229600" cy="3200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400" dirty="0" smtClean="0"/>
              <a:t>The success of the AFM relies on the volunteer spirit &amp; people power of its all-volunteer staff.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Thanks to teen coordinator Eric Brooks who created a team of 46 HS volunteers this year.</a:t>
            </a:r>
          </a:p>
          <a:p>
            <a:pPr>
              <a:spcBef>
                <a:spcPts val="1800"/>
              </a:spcBef>
            </a:pPr>
            <a:endParaRPr lang="en-US" sz="2400" dirty="0" smtClean="0"/>
          </a:p>
          <a:p>
            <a:pPr>
              <a:spcBef>
                <a:spcPts val="1800"/>
              </a:spcBef>
            </a:pPr>
            <a:endParaRPr lang="en-US" sz="2400" dirty="0"/>
          </a:p>
          <a:p>
            <a:pPr>
              <a:spcBef>
                <a:spcPts val="1800"/>
              </a:spcBef>
            </a:pPr>
            <a:endParaRPr lang="en-US" sz="2400" dirty="0" smtClean="0"/>
          </a:p>
          <a:p>
            <a:pPr marL="0" indent="0">
              <a:spcBef>
                <a:spcPts val="1800"/>
              </a:spcBef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  <a:p>
            <a:pPr>
              <a:spcBef>
                <a:spcPts val="1800"/>
              </a:spcBef>
              <a:buNone/>
            </a:pPr>
            <a:r>
              <a:rPr lang="en-US" sz="2400" dirty="0" smtClean="0"/>
              <a:t>.</a:t>
            </a:r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Student Volunteers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49" name="Picture 1" descr="C:\Users\Owner\Desktop\Volunte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6938" y="3537067"/>
            <a:ext cx="4310062" cy="2863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924800" cy="3200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400" dirty="0" smtClean="0"/>
              <a:t>Strawberry Festival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July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BBQ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Farm Day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Wine and Cheese Fest</a:t>
            </a:r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 New Events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1" name="Picture 1" descr="C:\Users\Owner\Desktop\Events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600200"/>
            <a:ext cx="2635249" cy="1976437"/>
          </a:xfrm>
          <a:prstGeom prst="rect">
            <a:avLst/>
          </a:prstGeom>
          <a:noFill/>
        </p:spPr>
      </p:pic>
      <p:pic>
        <p:nvPicPr>
          <p:cNvPr id="25602" name="Picture 2" descr="C:\Users\Owner\Desktop\Strawberry.jpg"/>
          <p:cNvPicPr>
            <a:picLocks noChangeAspect="1" noChangeArrowheads="1"/>
          </p:cNvPicPr>
          <p:nvPr/>
        </p:nvPicPr>
        <p:blipFill>
          <a:blip r:embed="rId4" cstate="print"/>
          <a:srcRect b="5564"/>
          <a:stretch>
            <a:fillRect/>
          </a:stretch>
        </p:blipFill>
        <p:spPr bwMode="auto">
          <a:xfrm>
            <a:off x="1219200" y="3810000"/>
            <a:ext cx="2056071" cy="2590800"/>
          </a:xfrm>
          <a:prstGeom prst="rect">
            <a:avLst/>
          </a:prstGeom>
          <a:noFill/>
        </p:spPr>
      </p:pic>
      <p:pic>
        <p:nvPicPr>
          <p:cNvPr id="25603" name="Picture 3" descr="C:\Users\Owner\Desktop\Farm Day.jpg"/>
          <p:cNvPicPr>
            <a:picLocks noChangeAspect="1" noChangeArrowheads="1"/>
          </p:cNvPicPr>
          <p:nvPr/>
        </p:nvPicPr>
        <p:blipFill>
          <a:blip r:embed="rId5" cstate="print"/>
          <a:srcRect b="21671"/>
          <a:stretch>
            <a:fillRect/>
          </a:stretch>
        </p:blipFill>
        <p:spPr bwMode="auto">
          <a:xfrm>
            <a:off x="4343400" y="3886200"/>
            <a:ext cx="2371725" cy="2478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924800" cy="21336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Our new neighbor Needham Bank sponsored the Lobster Fest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NB will still donate $100 to the AFM for each new checking account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First Platinum Sponsor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C:\Users\Owner\Desktop\LObster.jpg"/>
          <p:cNvPicPr>
            <a:picLocks noChangeAspect="1" noChangeArrowheads="1"/>
          </p:cNvPicPr>
          <p:nvPr/>
        </p:nvPicPr>
        <p:blipFill>
          <a:blip r:embed="rId3" cstate="print"/>
          <a:srcRect l="7396" t="21619" b="19845"/>
          <a:stretch>
            <a:fillRect/>
          </a:stretch>
        </p:blipFill>
        <p:spPr bwMode="auto">
          <a:xfrm>
            <a:off x="2895600" y="3886200"/>
            <a:ext cx="2981325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924800" cy="3200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Five Loaves Bakery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The Galley Ice Cream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Valicenti </a:t>
            </a:r>
            <a:r>
              <a:rPr lang="en-US" sz="2800" dirty="0" err="1" smtClean="0"/>
              <a:t>Organico</a:t>
            </a:r>
            <a:r>
              <a:rPr lang="en-US" sz="2800" dirty="0" smtClean="0"/>
              <a:t> </a:t>
            </a:r>
          </a:p>
          <a:p>
            <a:pPr>
              <a:spcBef>
                <a:spcPts val="1800"/>
              </a:spcBef>
            </a:pPr>
            <a:r>
              <a:rPr lang="en-US" sz="2800" dirty="0" err="1" smtClean="0"/>
              <a:t>Mycoterra</a:t>
            </a:r>
            <a:r>
              <a:rPr lang="en-US" sz="2800" dirty="0" smtClean="0"/>
              <a:t> Farm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SA’s </a:t>
            </a:r>
            <a:r>
              <a:rPr lang="en-US" sz="2800" dirty="0" err="1" smtClean="0"/>
              <a:t>Homestyle</a:t>
            </a:r>
            <a:endParaRPr lang="en-US" sz="2800" dirty="0" smtClean="0"/>
          </a:p>
          <a:p>
            <a:pPr>
              <a:spcBef>
                <a:spcPts val="1800"/>
              </a:spcBef>
            </a:pPr>
            <a:r>
              <a:rPr lang="en-US" sz="2800" dirty="0" smtClean="0"/>
              <a:t>Amir’s Natural Food</a:t>
            </a:r>
          </a:p>
          <a:p>
            <a:pPr>
              <a:spcBef>
                <a:spcPts val="1800"/>
              </a:spcBef>
            </a:pPr>
            <a:r>
              <a:rPr lang="en-US" sz="2800" dirty="0" err="1" smtClean="0"/>
              <a:t>Aaronap</a:t>
            </a:r>
            <a:r>
              <a:rPr lang="en-US" sz="2800" dirty="0" smtClean="0"/>
              <a:t> Wine Cellars</a:t>
            </a:r>
          </a:p>
          <a:p>
            <a:pPr lvl="1">
              <a:spcBef>
                <a:spcPts val="1800"/>
              </a:spcBef>
            </a:pPr>
            <a:endParaRPr lang="en-US" dirty="0" smtClean="0"/>
          </a:p>
          <a:p>
            <a:pPr>
              <a:spcBef>
                <a:spcPts val="1800"/>
              </a:spcBef>
              <a:buNone/>
            </a:pPr>
            <a:r>
              <a:rPr lang="en-US" dirty="0" smtClean="0"/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Seven New </a:t>
            </a: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Vendors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924800" cy="3200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Provided STEAM activities in conjunction with the Ashland Library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Offered the Chess Corner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AFM joined Ashland Day</a:t>
            </a:r>
          </a:p>
          <a:p>
            <a:pPr>
              <a:spcBef>
                <a:spcPts val="1800"/>
              </a:spcBef>
            </a:pPr>
            <a:endParaRPr lang="en-US" sz="2800" dirty="0" smtClean="0"/>
          </a:p>
          <a:p>
            <a:pPr lvl="1">
              <a:spcBef>
                <a:spcPts val="1800"/>
              </a:spcBef>
            </a:pPr>
            <a:endParaRPr lang="en-US" dirty="0" smtClean="0"/>
          </a:p>
          <a:p>
            <a:pPr>
              <a:spcBef>
                <a:spcPts val="1800"/>
              </a:spcBef>
              <a:buNone/>
            </a:pPr>
            <a:r>
              <a:rPr lang="en-US" dirty="0" smtClean="0"/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latin typeface="+mj-lt"/>
                <a:ea typeface="+mj-ea"/>
                <a:cs typeface="+mj-cs"/>
              </a:rPr>
              <a:t>Connecting with Community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C:\Users\Owner\Downloads\DSC_0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25203"/>
            <a:ext cx="2895600" cy="1923197"/>
          </a:xfrm>
          <a:prstGeom prst="rect">
            <a:avLst/>
          </a:prstGeom>
          <a:noFill/>
        </p:spPr>
      </p:pic>
      <p:pic>
        <p:nvPicPr>
          <p:cNvPr id="51203" name="Picture 3" descr="C:\Users\Owner\Desktop\Steam.jpg"/>
          <p:cNvPicPr>
            <a:picLocks noChangeAspect="1" noChangeArrowheads="1"/>
          </p:cNvPicPr>
          <p:nvPr/>
        </p:nvPicPr>
        <p:blipFill>
          <a:blip r:embed="rId4" cstate="print"/>
          <a:srcRect t="6667" b="20000"/>
          <a:stretch>
            <a:fillRect/>
          </a:stretch>
        </p:blipFill>
        <p:spPr bwMode="auto">
          <a:xfrm>
            <a:off x="4953000" y="4236116"/>
            <a:ext cx="2057400" cy="2012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924800" cy="3200400"/>
          </a:xfrm>
        </p:spPr>
        <p:txBody>
          <a:bodyPr/>
          <a:lstStyle/>
          <a:p>
            <a:pPr lvl="1">
              <a:spcBef>
                <a:spcPts val="1800"/>
              </a:spcBef>
              <a:buNone/>
            </a:pP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sz="2800" dirty="0" smtClean="0"/>
              <a:t>Volunteers streamlined the process of delivering fresh produce to the food pantry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Farmers donated many containers weekly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4400" b="1" kern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Highlights of the Season: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Ashland</a:t>
            </a:r>
            <a:r>
              <a:rPr kumimoji="0" lang="en-US" sz="4400" b="1" i="0" u="none" strike="noStrike" kern="0" cap="none" spc="0" normalizeH="0" noProof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  <a:uLnTx/>
                <a:uFillTx/>
                <a:latin typeface="+mj-lt"/>
                <a:ea typeface="+mj-ea"/>
                <a:cs typeface="+mj-cs"/>
              </a:rPr>
              <a:t> Food Pantry</a:t>
            </a:r>
            <a:endParaRPr kumimoji="0" lang="en-US" sz="4400" b="0" i="0" u="none" strike="noStrike" kern="0" cap="none" spc="0" normalizeH="0" baseline="0" noProof="0" dirty="0">
              <a:ln w="190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9" name="Picture 3" descr="C:\Users\Owner\Desktop\Veggi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886200"/>
            <a:ext cx="2946399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Annual Report</a:t>
            </a:r>
            <a:endParaRPr lang="en-US" dirty="0" smtClean="0">
              <a:ln w="19050">
                <a:solidFill>
                  <a:schemeClr val="tx2"/>
                </a:solidFill>
                <a:prstDash val="solid"/>
              </a:ln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029200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Here is our Annual </a:t>
            </a:r>
            <a:r>
              <a:rPr lang="en-US" sz="2400" dirty="0" smtClean="0"/>
              <a:t>S</a:t>
            </a:r>
            <a:r>
              <a:rPr lang="en-US" sz="2400" dirty="0" smtClean="0"/>
              <a:t>ong thanks to the talent of Kate </a:t>
            </a:r>
            <a:r>
              <a:rPr lang="en-US" sz="2400" dirty="0" smtClean="0"/>
              <a:t>Hanson!!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</p:txBody>
      </p:sp>
      <p:pic>
        <p:nvPicPr>
          <p:cNvPr id="19457" name="Picture 1" descr="C:\Users\Owner\Desktop\Crow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81" y="2743200"/>
            <a:ext cx="4394119" cy="3296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22086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4800" y="34290"/>
            <a:ext cx="7208705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Ashland is my town,  Ashland is your town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One thing was missing, a farmers’ market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Working together we made that ha-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-pen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Ashland‘s the town for you and 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 twenty-fifteen, our market has grown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-five per-cent and getting stronger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Thanks to the town folk, who came out we-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ly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Ashland’s the town for you and me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Chorus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Food vendors increased and crafters made more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and many sold out, before the bell tolled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on special fest days, lobsters and straw-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Ashland’s the town for you and me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2086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4800" y="34292"/>
            <a:ext cx="8312468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Ashland is my town,  Ashland is your town </a:t>
            </a:r>
            <a:endParaRPr lang="en-US" sz="2800" dirty="0" smtClean="0">
              <a:latin typeface="Calibri" pitchFamily="34" charset="0"/>
              <a:cs typeface="Arial" pitchFamily="34" charset="0"/>
            </a:endParaRPr>
          </a:p>
          <a:p>
            <a:pPr lvl="0" eaLnBrk="0" hangingPunct="0"/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One thing was missing, a farmers’ market</a:t>
            </a:r>
            <a:endParaRPr lang="en-US" sz="2800" dirty="0" smtClean="0">
              <a:latin typeface="Calibri" pitchFamily="34" charset="0"/>
              <a:cs typeface="Arial" pitchFamily="34" charset="0"/>
            </a:endParaRPr>
          </a:p>
          <a:p>
            <a:pPr lvl="0" eaLnBrk="0" hangingPunct="0"/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Working together we made that ha-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ap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-pen</a:t>
            </a:r>
            <a:endParaRPr lang="en-US" sz="2800" dirty="0" smtClean="0">
              <a:latin typeface="Calibri" pitchFamily="34" charset="0"/>
              <a:cs typeface="Arial" pitchFamily="34" charset="0"/>
            </a:endParaRPr>
          </a:p>
          <a:p>
            <a:pPr lvl="0" eaLnBrk="0" hangingPunct="0"/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Ashland‘s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the town for you and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me</a:t>
            </a:r>
          </a:p>
          <a:p>
            <a:pPr lvl="0" eaLnBrk="0" hangingPunct="0"/>
            <a:endParaRPr lang="en-US" sz="2800" dirty="0" smtClean="0">
              <a:latin typeface="Calibri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Calibri" pitchFamily="34" charset="0"/>
              </a:rPr>
              <a:t>More students </a:t>
            </a:r>
            <a:r>
              <a:rPr lang="en-US" sz="2800" dirty="0" smtClean="0">
                <a:latin typeface="Calibri" pitchFamily="34" charset="0"/>
              </a:rPr>
              <a:t>volunteered, new music filled the air</a:t>
            </a:r>
          </a:p>
          <a:p>
            <a:r>
              <a:rPr lang="en-US" sz="2800" dirty="0" smtClean="0">
                <a:latin typeface="Calibri" pitchFamily="34" charset="0"/>
              </a:rPr>
              <a:t>All gen-</a:t>
            </a:r>
            <a:r>
              <a:rPr lang="en-US" sz="2800" dirty="0" err="1" smtClean="0">
                <a:latin typeface="Calibri" pitchFamily="34" charset="0"/>
              </a:rPr>
              <a:t>er</a:t>
            </a:r>
            <a:r>
              <a:rPr lang="en-US" sz="2800" dirty="0" smtClean="0">
                <a:latin typeface="Calibri" pitchFamily="34" charset="0"/>
              </a:rPr>
              <a:t>-</a:t>
            </a:r>
            <a:r>
              <a:rPr lang="en-US" sz="2800" dirty="0" err="1" smtClean="0">
                <a:latin typeface="Calibri" pitchFamily="34" charset="0"/>
              </a:rPr>
              <a:t>ations</a:t>
            </a:r>
            <a:r>
              <a:rPr lang="en-US" sz="2800" dirty="0" smtClean="0">
                <a:latin typeface="Calibri" pitchFamily="34" charset="0"/>
              </a:rPr>
              <a:t> enjoyed the atmosphere</a:t>
            </a:r>
          </a:p>
          <a:p>
            <a:r>
              <a:rPr lang="en-US" sz="2800" dirty="0" smtClean="0">
                <a:latin typeface="Calibri" pitchFamily="34" charset="0"/>
              </a:rPr>
              <a:t>Wholesome activities, filled summer’s Sat-</a:t>
            </a:r>
            <a:r>
              <a:rPr lang="en-US" sz="2800" dirty="0" err="1" smtClean="0">
                <a:latin typeface="Calibri" pitchFamily="34" charset="0"/>
              </a:rPr>
              <a:t>ur</a:t>
            </a:r>
            <a:r>
              <a:rPr lang="en-US" sz="2800" dirty="0" smtClean="0">
                <a:latin typeface="Calibri" pitchFamily="34" charset="0"/>
              </a:rPr>
              <a:t>-days</a:t>
            </a:r>
          </a:p>
          <a:p>
            <a:r>
              <a:rPr lang="en-US" sz="2800" dirty="0" smtClean="0">
                <a:latin typeface="Calibri" pitchFamily="34" charset="0"/>
              </a:rPr>
              <a:t>Ashland’s the town for you and me</a:t>
            </a:r>
          </a:p>
          <a:p>
            <a:r>
              <a:rPr lang="en-US" sz="2800" b="1" dirty="0" smtClean="0">
                <a:latin typeface="Calibri" pitchFamily="34" charset="0"/>
              </a:rPr>
              <a:t>Chorus</a:t>
            </a:r>
            <a:endParaRPr lang="en-US" sz="2800" dirty="0" smtClean="0">
              <a:latin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</a:rPr>
              <a:t>For twenty sixteen, we have new ideas</a:t>
            </a:r>
          </a:p>
          <a:p>
            <a:r>
              <a:rPr lang="en-US" sz="2800" dirty="0" smtClean="0">
                <a:latin typeface="Calibri" pitchFamily="34" charset="0"/>
              </a:rPr>
              <a:t>To help our market, be even better</a:t>
            </a:r>
          </a:p>
          <a:p>
            <a:r>
              <a:rPr lang="en-US" sz="2800" dirty="0" smtClean="0">
                <a:latin typeface="Calibri" pitchFamily="34" charset="0"/>
              </a:rPr>
              <a:t>We hope you’ll be there and bring your dog-friends too.</a:t>
            </a:r>
          </a:p>
          <a:p>
            <a:r>
              <a:rPr lang="en-US" sz="2800" dirty="0" smtClean="0">
                <a:latin typeface="Calibri" pitchFamily="34" charset="0"/>
              </a:rPr>
              <a:t>Ashland’s the town for you and me     </a:t>
            </a:r>
            <a:endParaRPr lang="en-US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2086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2015 Statistics</a:t>
            </a:r>
            <a:endParaRPr lang="en-US" dirty="0" smtClean="0">
              <a:ln w="19050">
                <a:solidFill>
                  <a:schemeClr val="tx2"/>
                </a:solidFill>
                <a:prstDash val="solid"/>
              </a:ln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382000" cy="5029200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Average number of customers for 2015: </a:t>
            </a:r>
            <a:r>
              <a:rPr lang="en-US" sz="2400" dirty="0" smtClean="0"/>
              <a:t>1,350            </a:t>
            </a:r>
            <a:r>
              <a:rPr lang="en-US" sz="2400" dirty="0" smtClean="0"/>
              <a:t>(35% more than 2014)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37 food vendors and 27 artisan </a:t>
            </a:r>
            <a:r>
              <a:rPr lang="en-US" sz="2400" dirty="0" smtClean="0"/>
              <a:t>vendors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18 Sponsors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64 local businesses </a:t>
            </a:r>
            <a:r>
              <a:rPr lang="en-US" sz="2400" dirty="0" smtClean="0"/>
              <a:t>&amp; organizations </a:t>
            </a:r>
            <a:r>
              <a:rPr lang="en-US" sz="2400" dirty="0" smtClean="0"/>
              <a:t>showcased as guests</a:t>
            </a: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33 adult volunteers and 46 students volunteers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12 </a:t>
            </a:r>
            <a:r>
              <a:rPr lang="en-US" sz="2400" dirty="0" smtClean="0"/>
              <a:t>event days, 17 different music groups</a:t>
            </a: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$</a:t>
            </a:r>
            <a:r>
              <a:rPr lang="en-US" sz="2400" dirty="0" smtClean="0"/>
              <a:t>1,540 </a:t>
            </a:r>
            <a:r>
              <a:rPr lang="en-US" sz="2400" dirty="0" smtClean="0"/>
              <a:t>SNAP benefits matched (34% more than 2014)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48 = Most number of </a:t>
            </a:r>
            <a:r>
              <a:rPr lang="en-US" sz="2400" dirty="0" smtClean="0"/>
              <a:t>tents on one day </a:t>
            </a:r>
            <a:r>
              <a:rPr lang="en-US" sz="2400" dirty="0" smtClean="0"/>
              <a:t>(Dog </a:t>
            </a:r>
            <a:r>
              <a:rPr lang="en-US" sz="2400" dirty="0" smtClean="0"/>
              <a:t>Day</a:t>
            </a:r>
            <a:r>
              <a:rPr lang="en-US" sz="2400" dirty="0" smtClean="0"/>
              <a:t>) </a:t>
            </a: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382000" cy="5029200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dirty="0" smtClean="0">
                <a:latin typeface="Calibri" pitchFamily="34" charset="0"/>
              </a:rPr>
              <a:t>Guides the direction of the AFM &amp; manages the budget</a:t>
            </a:r>
          </a:p>
          <a:p>
            <a:pPr lvl="1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400" dirty="0" smtClean="0">
                <a:latin typeface="Calibri" pitchFamily="34" charset="0"/>
              </a:rPr>
              <a:t>Pres - Julia Chase                     Directors: --</a:t>
            </a:r>
          </a:p>
          <a:p>
            <a:pPr lvl="1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400" dirty="0" smtClean="0">
                <a:latin typeface="Calibri" pitchFamily="34" charset="0"/>
              </a:rPr>
              <a:t>VP - Steve Mitchell                         Matt Marshquist  	</a:t>
            </a:r>
          </a:p>
          <a:p>
            <a:pPr lvl="1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400" dirty="0" err="1" smtClean="0">
                <a:latin typeface="Calibri" pitchFamily="34" charset="0"/>
              </a:rPr>
              <a:t>Treas</a:t>
            </a:r>
            <a:r>
              <a:rPr lang="en-US" sz="2400" dirty="0" smtClean="0">
                <a:latin typeface="Calibri" pitchFamily="34" charset="0"/>
              </a:rPr>
              <a:t> - Rob Moolenbeek               Florence Seidell</a:t>
            </a:r>
          </a:p>
          <a:p>
            <a:pPr lvl="1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400" dirty="0" smtClean="0">
                <a:latin typeface="Calibri" pitchFamily="34" charset="0"/>
              </a:rPr>
              <a:t>Clerk - Kelly </a:t>
            </a:r>
            <a:r>
              <a:rPr lang="en-US" sz="2400" dirty="0" err="1" smtClean="0">
                <a:latin typeface="Calibri" pitchFamily="34" charset="0"/>
              </a:rPr>
              <a:t>Vaast</a:t>
            </a:r>
            <a:r>
              <a:rPr lang="en-US" sz="2400" dirty="0" smtClean="0">
                <a:latin typeface="Calibri" pitchFamily="34" charset="0"/>
              </a:rPr>
              <a:t>                           Eric Brooks </a:t>
            </a:r>
          </a:p>
          <a:p>
            <a:pPr lvl="1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400" dirty="0" smtClean="0">
                <a:latin typeface="Calibri" pitchFamily="34" charset="0"/>
              </a:rPr>
              <a:t>                                                           Jeanne Walker</a:t>
            </a: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400" dirty="0" smtClean="0"/>
              <a:t>                                                     </a:t>
            </a:r>
            <a:r>
              <a:rPr lang="en-US" sz="2400" dirty="0" smtClean="0">
                <a:latin typeface="Calibri" pitchFamily="34" charset="0"/>
              </a:rPr>
              <a:t>John Booth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AHH Board of Directors</a:t>
            </a:r>
            <a:b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</a:br>
            <a:endParaRPr lang="en-US" sz="3600" dirty="0" smtClean="0">
              <a:ln w="19050">
                <a:solidFill>
                  <a:schemeClr val="tx2"/>
                </a:solidFill>
                <a:prstDash val="solid"/>
              </a:ln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2015 Finances Summary</a:t>
            </a:r>
            <a:b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</a:br>
            <a:endParaRPr lang="en-US" sz="3600" dirty="0" smtClean="0">
              <a:ln w="19050">
                <a:solidFill>
                  <a:schemeClr val="tx2"/>
                </a:solidFill>
                <a:prstDash val="solid"/>
              </a:ln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5029200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>
                <a:latin typeface="Calibri" pitchFamily="34" charset="0"/>
              </a:rPr>
              <a:t>2015 Starting Balance				$6,455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>
                <a:latin typeface="Calibri" pitchFamily="34" charset="0"/>
              </a:rPr>
              <a:t>2015 Income					$15,986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>
                <a:latin typeface="Calibri" pitchFamily="34" charset="0"/>
              </a:rPr>
              <a:t>2015 Expenses			                           $14,300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>
                <a:latin typeface="Calibri" pitchFamily="34" charset="0"/>
              </a:rPr>
              <a:t>Cash left over for 2016                                                $8,144						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Ideas for 2016</a:t>
            </a:r>
            <a:b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</a:br>
            <a:endParaRPr lang="en-US" sz="3600" dirty="0" smtClean="0">
              <a:ln w="19050">
                <a:solidFill>
                  <a:schemeClr val="tx2"/>
                </a:solidFill>
                <a:prstDash val="solid"/>
              </a:ln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382000" cy="5029200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en-US" dirty="0" smtClean="0">
                <a:latin typeface="Calibri" pitchFamily="34" charset="0"/>
              </a:rPr>
              <a:t>Make the Ashland Farmers Market a “Trash Free Market</a:t>
            </a:r>
            <a:r>
              <a:rPr lang="en-US" sz="2400" dirty="0" smtClean="0">
                <a:latin typeface="Calibri" pitchFamily="34" charset="0"/>
              </a:rPr>
              <a:t>”</a:t>
            </a:r>
          </a:p>
          <a:p>
            <a:pPr lvl="1"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/>
              <a:t>The 2016 Ashland Farmers Market is committed to improving on-site </a:t>
            </a:r>
            <a:r>
              <a:rPr lang="en-US" sz="2400" dirty="0" smtClean="0"/>
              <a:t>waste collection by adding</a:t>
            </a:r>
            <a:r>
              <a:rPr lang="en-US" sz="2400" dirty="0" smtClean="0"/>
              <a:t> stations for the proper disposal of compost (including biodegradable plastics), </a:t>
            </a:r>
            <a:r>
              <a:rPr lang="en-US" sz="2400" dirty="0" smtClean="0"/>
              <a:t>recyclable materials </a:t>
            </a:r>
            <a:r>
              <a:rPr lang="en-US" sz="2400" dirty="0" smtClean="0"/>
              <a:t>and trash</a:t>
            </a:r>
            <a:endParaRPr lang="en-US" sz="2400" dirty="0" smtClean="0">
              <a:latin typeface="Calibri" pitchFamily="34" charset="0"/>
            </a:endParaRPr>
          </a:p>
          <a:p>
            <a:pPr lvl="1">
              <a:spcBef>
                <a:spcPts val="2000"/>
              </a:spcBef>
              <a:spcAft>
                <a:spcPts val="0"/>
              </a:spcAft>
            </a:pPr>
            <a:r>
              <a:rPr lang="en-US" sz="2400" dirty="0" smtClean="0">
                <a:latin typeface="+mj-lt"/>
              </a:rPr>
              <a:t>Award an </a:t>
            </a:r>
            <a:r>
              <a:rPr lang="en-US" sz="2400" dirty="0" smtClean="0">
                <a:latin typeface="+mj-lt"/>
              </a:rPr>
              <a:t>additional $1000 in </a:t>
            </a:r>
            <a:r>
              <a:rPr lang="en-US" sz="2400" dirty="0" err="1" smtClean="0">
                <a:latin typeface="+mj-lt"/>
              </a:rPr>
              <a:t>minigrants</a:t>
            </a:r>
            <a:r>
              <a:rPr lang="en-US" sz="2400" dirty="0" smtClean="0">
                <a:latin typeface="+mj-lt"/>
              </a:rPr>
              <a:t> to support this initiative.  Grant deadline is March 15	</a:t>
            </a:r>
            <a:r>
              <a:rPr lang="en-US" sz="2400" dirty="0" smtClean="0">
                <a:latin typeface="Calibri" pitchFamily="34" charset="0"/>
              </a:rPr>
              <a:t>					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029200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  <a:buNone/>
            </a:pPr>
            <a:endParaRPr lang="en-US" sz="2800" dirty="0" smtClean="0">
              <a:latin typeface="Calibri" pitchFamily="34" charset="0"/>
            </a:endParaRPr>
          </a:p>
          <a:p>
            <a:pPr algn="ctr">
              <a:spcBef>
                <a:spcPts val="2000"/>
              </a:spcBef>
              <a:spcAft>
                <a:spcPts val="0"/>
              </a:spcAft>
              <a:buNone/>
            </a:pPr>
            <a:endParaRPr lang="en-US" u="sng" dirty="0" smtClean="0">
              <a:latin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 smtClean="0">
                <a:latin typeface="Calibri" pitchFamily="34" charset="0"/>
              </a:rPr>
              <a:t>    Let’s identify issues, </a:t>
            </a:r>
            <a:r>
              <a:rPr lang="en-US" sz="3200" dirty="0" smtClean="0">
                <a:latin typeface="Calibri" pitchFamily="34" charset="0"/>
              </a:rPr>
              <a:t>brainstorm solutions, and </a:t>
            </a:r>
          </a:p>
          <a:p>
            <a:pPr lvl="1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3200" dirty="0" smtClean="0">
                <a:latin typeface="Calibri" pitchFamily="34" charset="0"/>
              </a:rPr>
              <a:t>suggest new ideas.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  <a:p>
            <a:pPr>
              <a:spcBef>
                <a:spcPts val="2000"/>
              </a:spcBef>
              <a:spcAft>
                <a:spcPts val="0"/>
              </a:spcAft>
            </a:pPr>
            <a:endParaRPr lang="en-US" sz="24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  <a:t>Brainstorming</a:t>
            </a:r>
            <a:br>
              <a:rPr lang="en-US" b="1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5F8927"/>
                </a:solidFill>
              </a:rPr>
            </a:br>
            <a:endParaRPr lang="en-US" sz="3600" dirty="0" smtClean="0">
              <a:ln w="19050">
                <a:solidFill>
                  <a:schemeClr val="tx2"/>
                </a:solidFill>
                <a:prstDash val="solid"/>
              </a:ln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16440</TotalTime>
  <Words>717</Words>
  <Application>Microsoft Office PowerPoint</Application>
  <PresentationFormat>On-screen Show (4:3)</PresentationFormat>
  <Paragraphs>164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Slide 1</vt:lpstr>
      <vt:lpstr>Agenda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Annual Report</vt:lpstr>
      <vt:lpstr>Slide 14</vt:lpstr>
      <vt:lpstr>Slide 15</vt:lpstr>
      <vt:lpstr>2015 Statistics</vt:lpstr>
      <vt:lpstr>AHH Board of Directors </vt:lpstr>
      <vt:lpstr>2015 Finances Summary </vt:lpstr>
      <vt:lpstr>Ideas for 2016 </vt:lpstr>
      <vt:lpstr>Brainstorming </vt:lpstr>
    </vt:vector>
  </TitlesOfParts>
  <Company>JEG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Would you like to see Ashland have an additional, larger, in-ground community garden, like Southborough and Westborough have?</dc:title>
  <dc:creator>savardpv</dc:creator>
  <cp:lastModifiedBy>Owner</cp:lastModifiedBy>
  <cp:revision>971</cp:revision>
  <dcterms:created xsi:type="dcterms:W3CDTF">2009-11-03T18:42:49Z</dcterms:created>
  <dcterms:modified xsi:type="dcterms:W3CDTF">2016-01-12T22:32:48Z</dcterms:modified>
</cp:coreProperties>
</file>